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6858000" cx="9144000"/>
  <p:notesSz cx="6797675" cy="987425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33150" y="740550"/>
            <a:ext cx="4532000" cy="37028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79750" y="4690250"/>
            <a:ext cx="5438125" cy="444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:notes"/>
          <p:cNvSpPr txBox="1"/>
          <p:nvPr>
            <p:ph idx="1" type="body"/>
          </p:nvPr>
        </p:nvSpPr>
        <p:spPr>
          <a:xfrm>
            <a:off x="679750" y="4690250"/>
            <a:ext cx="5438125" cy="4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:notes"/>
          <p:cNvSpPr/>
          <p:nvPr>
            <p:ph idx="2" type="sldImg"/>
          </p:nvPr>
        </p:nvSpPr>
        <p:spPr>
          <a:xfrm>
            <a:off x="1133150" y="740550"/>
            <a:ext cx="4532000" cy="37028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8191b72f4d_1_18:notes"/>
          <p:cNvSpPr txBox="1"/>
          <p:nvPr>
            <p:ph idx="1" type="body"/>
          </p:nvPr>
        </p:nvSpPr>
        <p:spPr>
          <a:xfrm>
            <a:off x="679750" y="4690250"/>
            <a:ext cx="5438100" cy="44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g8191b72f4d_1_18:notes"/>
          <p:cNvSpPr/>
          <p:nvPr>
            <p:ph idx="2" type="sldImg"/>
          </p:nvPr>
        </p:nvSpPr>
        <p:spPr>
          <a:xfrm>
            <a:off x="1133150" y="740550"/>
            <a:ext cx="4532100" cy="3702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8191b72f4d_1_25:notes"/>
          <p:cNvSpPr txBox="1"/>
          <p:nvPr>
            <p:ph idx="1" type="body"/>
          </p:nvPr>
        </p:nvSpPr>
        <p:spPr>
          <a:xfrm>
            <a:off x="679750" y="4690250"/>
            <a:ext cx="5438100" cy="44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g8191b72f4d_1_25:notes"/>
          <p:cNvSpPr/>
          <p:nvPr>
            <p:ph idx="2" type="sldImg"/>
          </p:nvPr>
        </p:nvSpPr>
        <p:spPr>
          <a:xfrm>
            <a:off x="1133150" y="740550"/>
            <a:ext cx="4532100" cy="3702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6:notes"/>
          <p:cNvSpPr txBox="1"/>
          <p:nvPr>
            <p:ph idx="1" type="body"/>
          </p:nvPr>
        </p:nvSpPr>
        <p:spPr>
          <a:xfrm>
            <a:off x="680400" y="4690800"/>
            <a:ext cx="5437440" cy="44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6:notes"/>
          <p:cNvSpPr/>
          <p:nvPr/>
        </p:nvSpPr>
        <p:spPr>
          <a:xfrm>
            <a:off x="3849840" y="9378360"/>
            <a:ext cx="2945520" cy="493560"/>
          </a:xfrm>
          <a:prstGeom prst="rect">
            <a:avLst/>
          </a:prstGeom>
          <a:noFill/>
          <a:ln>
            <a:noFill/>
          </a:ln>
        </p:spPr>
        <p:txBody>
          <a:bodyPr anchorCtr="0" anchor="b" bIns="45000" lIns="90000" spcFirstLastPara="1" rIns="90000" wrap="square" tIns="450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IN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6:notes"/>
          <p:cNvSpPr/>
          <p:nvPr>
            <p:ph idx="2" type="sldImg"/>
          </p:nvPr>
        </p:nvSpPr>
        <p:spPr>
          <a:xfrm>
            <a:off x="1133150" y="740550"/>
            <a:ext cx="4532000" cy="37028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7:notes"/>
          <p:cNvSpPr txBox="1"/>
          <p:nvPr>
            <p:ph idx="1" type="body"/>
          </p:nvPr>
        </p:nvSpPr>
        <p:spPr>
          <a:xfrm>
            <a:off x="680400" y="4690800"/>
            <a:ext cx="5437440" cy="44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7:notes"/>
          <p:cNvSpPr/>
          <p:nvPr/>
        </p:nvSpPr>
        <p:spPr>
          <a:xfrm>
            <a:off x="3849840" y="9378360"/>
            <a:ext cx="2945520" cy="493560"/>
          </a:xfrm>
          <a:prstGeom prst="rect">
            <a:avLst/>
          </a:prstGeom>
          <a:noFill/>
          <a:ln>
            <a:noFill/>
          </a:ln>
        </p:spPr>
        <p:txBody>
          <a:bodyPr anchorCtr="0" anchor="b" bIns="45000" lIns="90000" spcFirstLastPara="1" rIns="90000" wrap="square" tIns="450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IN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7:notes"/>
          <p:cNvSpPr/>
          <p:nvPr>
            <p:ph idx="2" type="sldImg"/>
          </p:nvPr>
        </p:nvSpPr>
        <p:spPr>
          <a:xfrm>
            <a:off x="1133150" y="740550"/>
            <a:ext cx="4532000" cy="37028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89322c6911_0_0:notes"/>
          <p:cNvSpPr txBox="1"/>
          <p:nvPr>
            <p:ph idx="1" type="body"/>
          </p:nvPr>
        </p:nvSpPr>
        <p:spPr>
          <a:xfrm>
            <a:off x="680400" y="4690800"/>
            <a:ext cx="5437500" cy="44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g89322c6911_0_0:notes"/>
          <p:cNvSpPr/>
          <p:nvPr/>
        </p:nvSpPr>
        <p:spPr>
          <a:xfrm>
            <a:off x="3849840" y="9378360"/>
            <a:ext cx="2945400" cy="493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000" lIns="90000" spcFirstLastPara="1" rIns="90000" wrap="square" tIns="450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IN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g89322c6911_0_0:notes"/>
          <p:cNvSpPr/>
          <p:nvPr>
            <p:ph idx="2" type="sldImg"/>
          </p:nvPr>
        </p:nvSpPr>
        <p:spPr>
          <a:xfrm>
            <a:off x="1133150" y="740550"/>
            <a:ext cx="4532100" cy="3702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9:notes"/>
          <p:cNvSpPr txBox="1"/>
          <p:nvPr>
            <p:ph idx="1" type="body"/>
          </p:nvPr>
        </p:nvSpPr>
        <p:spPr>
          <a:xfrm>
            <a:off x="679750" y="4690250"/>
            <a:ext cx="5438125" cy="4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9:notes"/>
          <p:cNvSpPr/>
          <p:nvPr>
            <p:ph idx="2" type="sldImg"/>
          </p:nvPr>
        </p:nvSpPr>
        <p:spPr>
          <a:xfrm>
            <a:off x="1133150" y="740550"/>
            <a:ext cx="4532000" cy="37028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:notes"/>
          <p:cNvSpPr txBox="1"/>
          <p:nvPr>
            <p:ph idx="1" type="body"/>
          </p:nvPr>
        </p:nvSpPr>
        <p:spPr>
          <a:xfrm>
            <a:off x="679750" y="4690250"/>
            <a:ext cx="5438125" cy="4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2:notes"/>
          <p:cNvSpPr/>
          <p:nvPr>
            <p:ph idx="2" type="sldImg"/>
          </p:nvPr>
        </p:nvSpPr>
        <p:spPr>
          <a:xfrm>
            <a:off x="1133150" y="740550"/>
            <a:ext cx="4532000" cy="37028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8170effe82_0_0:notes"/>
          <p:cNvSpPr txBox="1"/>
          <p:nvPr>
            <p:ph idx="1" type="body"/>
          </p:nvPr>
        </p:nvSpPr>
        <p:spPr>
          <a:xfrm>
            <a:off x="679750" y="4690250"/>
            <a:ext cx="5438100" cy="44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g8170effe82_0_0:notes"/>
          <p:cNvSpPr/>
          <p:nvPr>
            <p:ph idx="2" type="sldImg"/>
          </p:nvPr>
        </p:nvSpPr>
        <p:spPr>
          <a:xfrm>
            <a:off x="1133150" y="740550"/>
            <a:ext cx="4532100" cy="3702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3:notes"/>
          <p:cNvSpPr txBox="1"/>
          <p:nvPr>
            <p:ph idx="1" type="body"/>
          </p:nvPr>
        </p:nvSpPr>
        <p:spPr>
          <a:xfrm>
            <a:off x="679750" y="4690250"/>
            <a:ext cx="5438125" cy="4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3:notes"/>
          <p:cNvSpPr/>
          <p:nvPr>
            <p:ph idx="2" type="sldImg"/>
          </p:nvPr>
        </p:nvSpPr>
        <p:spPr>
          <a:xfrm>
            <a:off x="1133150" y="740550"/>
            <a:ext cx="4532000" cy="37028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8170effe82_0_44:notes"/>
          <p:cNvSpPr txBox="1"/>
          <p:nvPr>
            <p:ph idx="1" type="body"/>
          </p:nvPr>
        </p:nvSpPr>
        <p:spPr>
          <a:xfrm>
            <a:off x="679750" y="4690250"/>
            <a:ext cx="5438100" cy="44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g8170effe82_0_44:notes"/>
          <p:cNvSpPr/>
          <p:nvPr>
            <p:ph idx="2" type="sldImg"/>
          </p:nvPr>
        </p:nvSpPr>
        <p:spPr>
          <a:xfrm>
            <a:off x="1133150" y="740550"/>
            <a:ext cx="4532100" cy="3702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4:notes"/>
          <p:cNvSpPr txBox="1"/>
          <p:nvPr>
            <p:ph idx="1" type="body"/>
          </p:nvPr>
        </p:nvSpPr>
        <p:spPr>
          <a:xfrm>
            <a:off x="679750" y="4690250"/>
            <a:ext cx="5438125" cy="4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4:notes"/>
          <p:cNvSpPr/>
          <p:nvPr>
            <p:ph idx="2" type="sldImg"/>
          </p:nvPr>
        </p:nvSpPr>
        <p:spPr>
          <a:xfrm>
            <a:off x="1133150" y="740550"/>
            <a:ext cx="4532000" cy="37028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81a92a86fe_0_7:notes"/>
          <p:cNvSpPr txBox="1"/>
          <p:nvPr>
            <p:ph idx="1" type="body"/>
          </p:nvPr>
        </p:nvSpPr>
        <p:spPr>
          <a:xfrm>
            <a:off x="679750" y="4690250"/>
            <a:ext cx="5438100" cy="44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/>
              <a:t> </a:t>
            </a:r>
            <a:endParaRPr/>
          </a:p>
        </p:txBody>
      </p:sp>
      <p:sp>
        <p:nvSpPr>
          <p:cNvPr id="107" name="Google Shape;107;g81a92a86fe_0_7:notes"/>
          <p:cNvSpPr/>
          <p:nvPr>
            <p:ph idx="2" type="sldImg"/>
          </p:nvPr>
        </p:nvSpPr>
        <p:spPr>
          <a:xfrm>
            <a:off x="1133150" y="740550"/>
            <a:ext cx="4532100" cy="3702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8191b72f4d_1_0:notes"/>
          <p:cNvSpPr txBox="1"/>
          <p:nvPr>
            <p:ph idx="1" type="body"/>
          </p:nvPr>
        </p:nvSpPr>
        <p:spPr>
          <a:xfrm>
            <a:off x="679750" y="4690250"/>
            <a:ext cx="5438100" cy="44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g8191b72f4d_1_0:notes"/>
          <p:cNvSpPr/>
          <p:nvPr>
            <p:ph idx="2" type="sldImg"/>
          </p:nvPr>
        </p:nvSpPr>
        <p:spPr>
          <a:xfrm>
            <a:off x="1133150" y="740550"/>
            <a:ext cx="4532100" cy="3702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8170effe82_0_22:notes"/>
          <p:cNvSpPr txBox="1"/>
          <p:nvPr>
            <p:ph idx="1" type="body"/>
          </p:nvPr>
        </p:nvSpPr>
        <p:spPr>
          <a:xfrm>
            <a:off x="679750" y="4690250"/>
            <a:ext cx="5438100" cy="44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g8170effe82_0_22:notes"/>
          <p:cNvSpPr/>
          <p:nvPr>
            <p:ph idx="2" type="sldImg"/>
          </p:nvPr>
        </p:nvSpPr>
        <p:spPr>
          <a:xfrm>
            <a:off x="1133150" y="740550"/>
            <a:ext cx="4532100" cy="3702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 type="blank">
  <p:cSld name="BLANK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 over Content" type="objOverTx">
  <p:cSld name="OBJECT_OVER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"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1"/>
          <p:cNvSpPr txBox="1"/>
          <p:nvPr>
            <p:ph idx="2"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4 Content" type="fourObj">
  <p:cSld name="FOUR_OBJECTS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2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2"/>
          <p:cNvSpPr txBox="1"/>
          <p:nvPr>
            <p:ph idx="1"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2"/>
          <p:cNvSpPr txBox="1"/>
          <p:nvPr>
            <p:ph idx="2"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2"/>
          <p:cNvSpPr txBox="1"/>
          <p:nvPr>
            <p:ph idx="3"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2"/>
          <p:cNvSpPr txBox="1"/>
          <p:nvPr>
            <p:ph idx="4"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6 Content">
  <p:cSld name="Title, 6 Conten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3"/>
          <p:cNvSpPr txBox="1"/>
          <p:nvPr>
            <p:ph idx="1"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3"/>
          <p:cNvSpPr txBox="1"/>
          <p:nvPr>
            <p:ph idx="2"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61" name="Google Shape;61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"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" type="twoObj">
  <p:cSld name="TWO_OBJECT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entered Text" type="objOnly">
  <p:cSld name="OBJECT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/>
          <p:nvPr>
            <p:ph idx="1"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and Content" type="twoObjAndObj">
  <p:cSld name="TWO_OBJECTS_AND_OBJEC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8"/>
          <p:cNvSpPr txBox="1"/>
          <p:nvPr>
            <p:ph idx="1"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8"/>
          <p:cNvSpPr txBox="1"/>
          <p:nvPr>
            <p:ph idx="2"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8"/>
          <p:cNvSpPr txBox="1"/>
          <p:nvPr>
            <p:ph idx="3"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Content and 2 Content" type="objAndTwoObj">
  <p:cSld name="OBJECT_AND_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9"/>
          <p:cNvSpPr txBox="1"/>
          <p:nvPr>
            <p:ph idx="1"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2"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9"/>
          <p:cNvSpPr txBox="1"/>
          <p:nvPr>
            <p:ph idx="3"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over Content" type="twoObjOverTx">
  <p:cSld name="TWO_OBJECTS_OVER_TEX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0"/>
          <p:cNvSpPr txBox="1"/>
          <p:nvPr>
            <p:ph idx="2"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0"/>
          <p:cNvSpPr txBox="1"/>
          <p:nvPr>
            <p:ph idx="3"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3.xml"/><Relationship Id="rId10" Type="http://schemas.openxmlformats.org/officeDocument/2006/relationships/slideLayout" Target="../slideLayouts/slideLayout2.xml"/><Relationship Id="rId21" Type="http://schemas.openxmlformats.org/officeDocument/2006/relationships/theme" Target="../theme/theme1.xml"/><Relationship Id="rId13" Type="http://schemas.openxmlformats.org/officeDocument/2006/relationships/slideLayout" Target="../slideLayouts/slideLayout5.xml"/><Relationship Id="rId12" Type="http://schemas.openxmlformats.org/officeDocument/2006/relationships/slideLayout" Target="../slideLayouts/slideLayout4.xml"/><Relationship Id="rId1" Type="http://schemas.openxmlformats.org/officeDocument/2006/relationships/image" Target="../media/image1.png"/><Relationship Id="rId2" Type="http://schemas.openxmlformats.org/officeDocument/2006/relationships/image" Target="../media/image3.png"/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9" Type="http://schemas.openxmlformats.org/officeDocument/2006/relationships/slideLayout" Target="../slideLayouts/slideLayout1.xml"/><Relationship Id="rId15" Type="http://schemas.openxmlformats.org/officeDocument/2006/relationships/slideLayout" Target="../slideLayouts/slideLayout7.xml"/><Relationship Id="rId14" Type="http://schemas.openxmlformats.org/officeDocument/2006/relationships/slideLayout" Target="../slideLayouts/slideLayout6.xml"/><Relationship Id="rId17" Type="http://schemas.openxmlformats.org/officeDocument/2006/relationships/slideLayout" Target="../slideLayouts/slideLayout9.xml"/><Relationship Id="rId16" Type="http://schemas.openxmlformats.org/officeDocument/2006/relationships/slideLayout" Target="../slideLayouts/slideLayout8.xml"/><Relationship Id="rId5" Type="http://schemas.openxmlformats.org/officeDocument/2006/relationships/image" Target="../media/image7.png"/><Relationship Id="rId19" Type="http://schemas.openxmlformats.org/officeDocument/2006/relationships/slideLayout" Target="../slideLayouts/slideLayout11.xml"/><Relationship Id="rId6" Type="http://schemas.openxmlformats.org/officeDocument/2006/relationships/image" Target="../media/image2.png"/><Relationship Id="rId18" Type="http://schemas.openxmlformats.org/officeDocument/2006/relationships/slideLayout" Target="../slideLayouts/slideLayout10.xml"/><Relationship Id="rId7" Type="http://schemas.openxmlformats.org/officeDocument/2006/relationships/image" Target="../media/image5.png"/><Relationship Id="rId8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-35280"/>
            <a:ext cx="9143280" cy="69336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0" y="152280"/>
            <a:ext cx="1447200" cy="119952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" name="Google Shape;8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9640" y="138600"/>
            <a:ext cx="867960" cy="97128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9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02520" y="103320"/>
            <a:ext cx="1620360" cy="99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323600" y="106560"/>
            <a:ext cx="1619280" cy="9878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923800" y="117000"/>
            <a:ext cx="1619280" cy="9892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524000" y="111960"/>
            <a:ext cx="1619280" cy="9892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1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219320" y="102240"/>
            <a:ext cx="1619280" cy="9892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1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530120" y="1600200"/>
            <a:ext cx="1599480" cy="51264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1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6" name="Google Shape;16;p1"/>
          <p:cNvSpPr txBox="1"/>
          <p:nvPr>
            <p:ph idx="1"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9"/>
    <p:sldLayoutId id="2147483649" r:id="rId10"/>
    <p:sldLayoutId id="2147483650" r:id="rId11"/>
    <p:sldLayoutId id="2147483651" r:id="rId12"/>
    <p:sldLayoutId id="2147483652" r:id="rId13"/>
    <p:sldLayoutId id="2147483653" r:id="rId14"/>
    <p:sldLayoutId id="2147483654" r:id="rId15"/>
    <p:sldLayoutId id="2147483655" r:id="rId16"/>
    <p:sldLayoutId id="2147483656" r:id="rId17"/>
    <p:sldLayoutId id="2147483657" r:id="rId18"/>
    <p:sldLayoutId id="2147483658" r:id="rId19"/>
    <p:sldLayoutId id="2147483659" r:id="rId2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Relationship Id="rId4" Type="http://schemas.openxmlformats.org/officeDocument/2006/relationships/image" Target="../media/image13.png"/><Relationship Id="rId5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www.nytimes.com/2019/12/15/us/Hacked-ring-home-security-cameras.html" TargetMode="External"/><Relationship Id="rId4" Type="http://schemas.openxmlformats.org/officeDocument/2006/relationships/hyperlink" Target="https://www.computerworld.com/article/2487452/target-attack-shows-danger-of-remotely-accessible-hvac-systems.html" TargetMode="External"/><Relationship Id="rId5" Type="http://schemas.openxmlformats.org/officeDocument/2006/relationships/hyperlink" Target="https://www.securitymagazine.com/articles/91220-asuswrt-and-amazon-alexa-products-compromised-in-data-breach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/>
          <p:nvPr/>
        </p:nvSpPr>
        <p:spPr>
          <a:xfrm>
            <a:off x="267480" y="2120400"/>
            <a:ext cx="8300100" cy="11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N" sz="3600" u="none" cap="none" strike="noStrike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Final Mini Project Demonstration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14"/>
          <p:cNvSpPr/>
          <p:nvPr/>
        </p:nvSpPr>
        <p:spPr>
          <a:xfrm>
            <a:off x="411480" y="3528000"/>
            <a:ext cx="8457480" cy="21052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N" sz="2000" u="none" cap="none" strike="noStrike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Project Title     :  Blockchain based I</a:t>
            </a:r>
            <a:r>
              <a:rPr lang="en-IN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oT security model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N" sz="2000" u="none" cap="none" strike="noStrike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Project ID         :  </a:t>
            </a:r>
            <a:r>
              <a:rPr lang="en-IN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MPW20SR01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N" sz="2000" u="none" cap="none" strike="noStrike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Project Guide	:  Prof. Sunitha                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N" sz="2000" u="none" cap="none" strike="noStrike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Project Team 	:  Kruthik JT           PE</a:t>
            </a:r>
            <a:r>
              <a:rPr lang="en-IN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S1201701509</a:t>
            </a:r>
            <a:endParaRPr sz="20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                           Ramakrishnan K   PES1201701906</a:t>
            </a:r>
            <a:endParaRPr sz="20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3"/>
          <p:cNvSpPr/>
          <p:nvPr/>
        </p:nvSpPr>
        <p:spPr>
          <a:xfrm>
            <a:off x="1523880" y="1581120"/>
            <a:ext cx="7619400" cy="36000"/>
          </a:xfrm>
          <a:prstGeom prst="rect">
            <a:avLst/>
          </a:prstGeom>
          <a:solidFill>
            <a:srgbClr val="33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23"/>
          <p:cNvSpPr/>
          <p:nvPr/>
        </p:nvSpPr>
        <p:spPr>
          <a:xfrm>
            <a:off x="1371600" y="1143000"/>
            <a:ext cx="77718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-342360" lvl="0" marL="34308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UI Design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2" name="Google Shape;14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5000" y="2129850"/>
            <a:ext cx="7277549" cy="4091626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3"/>
          <p:cNvSpPr txBox="1"/>
          <p:nvPr/>
        </p:nvSpPr>
        <p:spPr>
          <a:xfrm>
            <a:off x="2380075" y="1720188"/>
            <a:ext cx="3227400" cy="3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Home Page</a:t>
            </a:r>
            <a:endParaRPr sz="18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4"/>
          <p:cNvSpPr/>
          <p:nvPr/>
        </p:nvSpPr>
        <p:spPr>
          <a:xfrm>
            <a:off x="1523880" y="1581120"/>
            <a:ext cx="7619400" cy="36000"/>
          </a:xfrm>
          <a:prstGeom prst="rect">
            <a:avLst/>
          </a:prstGeom>
          <a:solidFill>
            <a:srgbClr val="33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24"/>
          <p:cNvSpPr/>
          <p:nvPr/>
        </p:nvSpPr>
        <p:spPr>
          <a:xfrm>
            <a:off x="1371600" y="1143000"/>
            <a:ext cx="77718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-342360" lvl="0" marL="34308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UI Design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0" name="Google Shape;15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5850" y="2162300"/>
            <a:ext cx="2935476" cy="1650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2162300"/>
            <a:ext cx="2935476" cy="16503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16775" y="4534375"/>
            <a:ext cx="2935493" cy="1650399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4"/>
          <p:cNvSpPr txBox="1"/>
          <p:nvPr/>
        </p:nvSpPr>
        <p:spPr>
          <a:xfrm>
            <a:off x="1032725" y="1726600"/>
            <a:ext cx="1775100" cy="3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Camera</a:t>
            </a:r>
            <a:endParaRPr/>
          </a:p>
        </p:txBody>
      </p:sp>
      <p:sp>
        <p:nvSpPr>
          <p:cNvPr id="154" name="Google Shape;154;p24"/>
          <p:cNvSpPr txBox="1"/>
          <p:nvPr/>
        </p:nvSpPr>
        <p:spPr>
          <a:xfrm>
            <a:off x="5152188" y="1712950"/>
            <a:ext cx="1775100" cy="3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HVAC</a:t>
            </a:r>
            <a:endParaRPr/>
          </a:p>
        </p:txBody>
      </p:sp>
      <p:sp>
        <p:nvSpPr>
          <p:cNvPr id="155" name="Google Shape;155;p24"/>
          <p:cNvSpPr txBox="1"/>
          <p:nvPr/>
        </p:nvSpPr>
        <p:spPr>
          <a:xfrm>
            <a:off x="3296963" y="4124450"/>
            <a:ext cx="1775100" cy="3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Voice Assistant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5"/>
          <p:cNvSpPr/>
          <p:nvPr/>
        </p:nvSpPr>
        <p:spPr>
          <a:xfrm>
            <a:off x="1524480" y="1613320"/>
            <a:ext cx="7619400" cy="36000"/>
          </a:xfrm>
          <a:prstGeom prst="rect">
            <a:avLst/>
          </a:prstGeom>
          <a:solidFill>
            <a:srgbClr val="33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5"/>
          <p:cNvSpPr/>
          <p:nvPr/>
        </p:nvSpPr>
        <p:spPr>
          <a:xfrm>
            <a:off x="1372200" y="1152225"/>
            <a:ext cx="77718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-342360" lvl="0" marL="34308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N" sz="2400" u="none" cap="none" strike="noStrike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Technologies Used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25"/>
          <p:cNvSpPr/>
          <p:nvPr/>
        </p:nvSpPr>
        <p:spPr>
          <a:xfrm>
            <a:off x="519000" y="1924100"/>
            <a:ext cx="6863100" cy="472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25"/>
          <p:cNvSpPr/>
          <p:nvPr/>
        </p:nvSpPr>
        <p:spPr>
          <a:xfrm>
            <a:off x="3084875" y="4477563"/>
            <a:ext cx="2087208" cy="772524"/>
          </a:xfrm>
          <a:prstGeom prst="flowChartTerminator">
            <a:avLst/>
          </a:prstGeom>
          <a:solidFill>
            <a:srgbClr val="EEECE1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/>
              <a:t>CRYPTOGRAPHY</a:t>
            </a:r>
            <a:endParaRPr b="1"/>
          </a:p>
        </p:txBody>
      </p:sp>
      <p:sp>
        <p:nvSpPr>
          <p:cNvPr id="165" name="Google Shape;165;p25"/>
          <p:cNvSpPr/>
          <p:nvPr/>
        </p:nvSpPr>
        <p:spPr>
          <a:xfrm>
            <a:off x="5294900" y="2803538"/>
            <a:ext cx="2087208" cy="772524"/>
          </a:xfrm>
          <a:prstGeom prst="flowChartTerminator">
            <a:avLst/>
          </a:prstGeom>
          <a:solidFill>
            <a:srgbClr val="EEECE1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/>
              <a:t>IoT DEVICE 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/>
              <a:t>TECHNOLOGY</a:t>
            </a:r>
            <a:endParaRPr b="1"/>
          </a:p>
        </p:txBody>
      </p:sp>
      <p:sp>
        <p:nvSpPr>
          <p:cNvPr id="166" name="Google Shape;166;p25"/>
          <p:cNvSpPr/>
          <p:nvPr/>
        </p:nvSpPr>
        <p:spPr>
          <a:xfrm>
            <a:off x="874875" y="2834013"/>
            <a:ext cx="2087208" cy="772524"/>
          </a:xfrm>
          <a:prstGeom prst="flowChartTerminator">
            <a:avLst/>
          </a:prstGeom>
          <a:solidFill>
            <a:srgbClr val="EEECE1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/>
              <a:t>ETHEREUM</a:t>
            </a:r>
            <a:endParaRPr b="1"/>
          </a:p>
        </p:txBody>
      </p:sp>
      <p:sp>
        <p:nvSpPr>
          <p:cNvPr id="167" name="Google Shape;167;p25"/>
          <p:cNvSpPr/>
          <p:nvPr/>
        </p:nvSpPr>
        <p:spPr>
          <a:xfrm>
            <a:off x="3323725" y="2480000"/>
            <a:ext cx="1609500" cy="1419600"/>
          </a:xfrm>
          <a:prstGeom prst="rect">
            <a:avLst/>
          </a:prstGeom>
          <a:solidFill>
            <a:srgbClr val="EEECE1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/>
              <a:t>TECHNOLOGIES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/>
              <a:t>USED</a:t>
            </a:r>
            <a:endParaRPr b="1"/>
          </a:p>
        </p:txBody>
      </p:sp>
      <p:sp>
        <p:nvSpPr>
          <p:cNvPr id="168" name="Google Shape;168;p25"/>
          <p:cNvSpPr/>
          <p:nvPr/>
        </p:nvSpPr>
        <p:spPr>
          <a:xfrm>
            <a:off x="-3680500" y="2420100"/>
            <a:ext cx="2680200" cy="46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6"/>
          <p:cNvSpPr/>
          <p:nvPr/>
        </p:nvSpPr>
        <p:spPr>
          <a:xfrm>
            <a:off x="1523880" y="1581120"/>
            <a:ext cx="7619400" cy="36000"/>
          </a:xfrm>
          <a:prstGeom prst="rect">
            <a:avLst/>
          </a:prstGeom>
          <a:solidFill>
            <a:srgbClr val="33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26"/>
          <p:cNvSpPr/>
          <p:nvPr/>
        </p:nvSpPr>
        <p:spPr>
          <a:xfrm>
            <a:off x="1371600" y="1143000"/>
            <a:ext cx="7771680" cy="46116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-342360" lvl="0" marL="34308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Results and Conclusion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26"/>
          <p:cNvSpPr/>
          <p:nvPr/>
        </p:nvSpPr>
        <p:spPr>
          <a:xfrm>
            <a:off x="518400" y="1828800"/>
            <a:ext cx="6863040" cy="326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1800"/>
              <a:buFont typeface="Trebuchet MS"/>
              <a:buChar char="❏"/>
            </a:pPr>
            <a:r>
              <a:rPr lang="en-IN" sz="18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Understanding the fundamentals of the project.</a:t>
            </a:r>
            <a:endParaRPr sz="18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1800"/>
              <a:buFont typeface="Trebuchet MS"/>
              <a:buChar char="❏"/>
            </a:pPr>
            <a:r>
              <a:rPr lang="en-IN" sz="18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Deployment</a:t>
            </a:r>
            <a:r>
              <a:rPr lang="en-IN" sz="18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 of the project onto the blockchain.</a:t>
            </a:r>
            <a:endParaRPr sz="18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1800"/>
              <a:buFont typeface="Trebuchet MS"/>
              <a:buChar char="❏"/>
            </a:pPr>
            <a:r>
              <a:rPr lang="en-IN" sz="18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Smart contracts to write to the blockchain and read from it.</a:t>
            </a:r>
            <a:endParaRPr sz="18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1800"/>
              <a:buFont typeface="Trebuchet MS"/>
              <a:buChar char="❏"/>
            </a:pPr>
            <a:r>
              <a:rPr lang="en-IN" sz="18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Web based interface to interact with IoT devices. </a:t>
            </a:r>
            <a:endParaRPr sz="18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7"/>
          <p:cNvSpPr/>
          <p:nvPr/>
        </p:nvSpPr>
        <p:spPr>
          <a:xfrm>
            <a:off x="1523880" y="1581120"/>
            <a:ext cx="7619400" cy="36000"/>
          </a:xfrm>
          <a:prstGeom prst="rect">
            <a:avLst/>
          </a:prstGeom>
          <a:solidFill>
            <a:srgbClr val="33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27"/>
          <p:cNvSpPr/>
          <p:nvPr/>
        </p:nvSpPr>
        <p:spPr>
          <a:xfrm>
            <a:off x="1371600" y="1143000"/>
            <a:ext cx="77718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-342360" lvl="0" marL="34308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Results and Conclusion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27"/>
          <p:cNvSpPr/>
          <p:nvPr/>
        </p:nvSpPr>
        <p:spPr>
          <a:xfrm>
            <a:off x="518400" y="1828800"/>
            <a:ext cx="6863100" cy="405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457200" rtl="0" algn="just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rtl="0" algn="just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0033CC"/>
              </a:buClr>
              <a:buSzPts val="1800"/>
              <a:buFont typeface="Trebuchet MS"/>
              <a:buChar char="❏"/>
            </a:pPr>
            <a:r>
              <a:rPr lang="en-IN" sz="18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Securing the data can establish data privacy and eliminate data forgery and data tampering. These measures will improve the user experience and trust on the IoT system.</a:t>
            </a:r>
            <a:endParaRPr sz="18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rtl="0" algn="just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rtl="0" algn="just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0033CC"/>
              </a:buClr>
              <a:buSzPts val="1800"/>
              <a:buFont typeface="Trebuchet MS"/>
              <a:buChar char="❏"/>
            </a:pPr>
            <a:r>
              <a:rPr lang="en-IN" sz="18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Access control is guaranteed by ensuring that only registered devices can access the blockchain. Further a decentralized and immutable nature enforces data availability and security.</a:t>
            </a:r>
            <a:endParaRPr sz="18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rtl="0" algn="just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rtl="0" algn="just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0033CC"/>
              </a:buClr>
              <a:buSzPts val="1800"/>
              <a:buFont typeface="Trebuchet MS"/>
              <a:buChar char="❏"/>
            </a:pPr>
            <a:r>
              <a:rPr lang="en-IN" sz="18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Data forgery is prevented by the use of SHA256 hashing to encrypt the data before storing it in the blockchain.</a:t>
            </a:r>
            <a:endParaRPr sz="18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rtl="0" algn="just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rtl="0" algn="just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rgbClr val="0033CC"/>
              </a:buClr>
              <a:buSzPts val="1800"/>
              <a:buFont typeface="Trebuchet MS"/>
              <a:buChar char="❏"/>
            </a:pPr>
            <a:r>
              <a:rPr lang="en-IN" sz="18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Other attacks such as man in the middle are avoided by the use of the nonce field in the blockchain. </a:t>
            </a:r>
            <a:endParaRPr sz="18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8"/>
          <p:cNvSpPr/>
          <p:nvPr/>
        </p:nvSpPr>
        <p:spPr>
          <a:xfrm>
            <a:off x="2847600" y="3352680"/>
            <a:ext cx="2923200" cy="707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N" sz="4000" u="none" cap="none" strike="noStrike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Q &amp; A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1523880" y="1581120"/>
            <a:ext cx="7619400" cy="35640"/>
          </a:xfrm>
          <a:prstGeom prst="rect">
            <a:avLst/>
          </a:prstGeom>
          <a:solidFill>
            <a:srgbClr val="33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5"/>
          <p:cNvSpPr/>
          <p:nvPr/>
        </p:nvSpPr>
        <p:spPr>
          <a:xfrm>
            <a:off x="2666880" y="1143000"/>
            <a:ext cx="6476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-342360" lvl="0" marL="34308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N" sz="2400" u="none" cap="none" strike="noStrike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Project Abstract and Scope 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15"/>
          <p:cNvSpPr/>
          <p:nvPr/>
        </p:nvSpPr>
        <p:spPr>
          <a:xfrm>
            <a:off x="0" y="1617840"/>
            <a:ext cx="7373880" cy="47235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-34290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1800"/>
              <a:buFont typeface="Trebuchet MS"/>
              <a:buChar char="❖"/>
            </a:pPr>
            <a:r>
              <a:rPr lang="en-IN" sz="18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Blockchain is a distributed ledger that helps in enhancing the security of a system by monitoring the transactions in the system.</a:t>
            </a:r>
            <a:endParaRPr sz="18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1800"/>
              <a:buFont typeface="Trebuchet MS"/>
              <a:buChar char="❖"/>
            </a:pPr>
            <a:r>
              <a:rPr lang="en-IN" sz="18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The Internet of Things is a system of machines that can communicate with each other without human interaction. IoT systems generate data and transfer it among the devices in the system.</a:t>
            </a:r>
            <a:endParaRPr sz="18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1800"/>
              <a:buFont typeface="Trebuchet MS"/>
              <a:buChar char="❖"/>
            </a:pPr>
            <a:r>
              <a:rPr lang="en-IN" sz="18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Blockchain is used to monitor the transfer of data among the various devices to prevent illegitimate transactions and corruptions of existing data.</a:t>
            </a:r>
            <a:endParaRPr sz="18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1523880" y="1581120"/>
            <a:ext cx="7619400" cy="35700"/>
          </a:xfrm>
          <a:prstGeom prst="rect">
            <a:avLst/>
          </a:prstGeom>
          <a:solidFill>
            <a:srgbClr val="33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6"/>
          <p:cNvSpPr/>
          <p:nvPr/>
        </p:nvSpPr>
        <p:spPr>
          <a:xfrm>
            <a:off x="2666880" y="1143000"/>
            <a:ext cx="6476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-342360" lvl="0" marL="34308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N" sz="2400" u="none" cap="none" strike="noStrike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Project Abstract and Scope 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16"/>
          <p:cNvSpPr/>
          <p:nvPr/>
        </p:nvSpPr>
        <p:spPr>
          <a:xfrm>
            <a:off x="0" y="1617840"/>
            <a:ext cx="7374000" cy="472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-34290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1800"/>
              <a:buFont typeface="Trebuchet MS"/>
              <a:buChar char="❖"/>
            </a:pPr>
            <a:r>
              <a:rPr lang="en-IN" sz="18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Providing security to the ever-increasing ecosystem of complex IoT devices using blockchain. </a:t>
            </a:r>
            <a:endParaRPr sz="18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1800"/>
              <a:buFont typeface="Trebuchet MS"/>
              <a:buChar char="❖"/>
            </a:pPr>
            <a:r>
              <a:rPr lang="en-IN" sz="18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The objective is to provide a decentralized security mechanism to IoT device transactions using blockchain.</a:t>
            </a:r>
            <a:endParaRPr sz="18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1800"/>
              <a:buFont typeface="Trebuchet MS"/>
              <a:buChar char="❖"/>
            </a:pPr>
            <a:r>
              <a:rPr lang="en-IN" sz="18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Blockchain provides a secure, decentralized and public method of exerting security on IoT devices. </a:t>
            </a:r>
            <a:endParaRPr sz="18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0850" y="4624300"/>
            <a:ext cx="4537098" cy="1856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/>
          <p:nvPr/>
        </p:nvSpPr>
        <p:spPr>
          <a:xfrm>
            <a:off x="1523880" y="1581120"/>
            <a:ext cx="7619400" cy="35640"/>
          </a:xfrm>
          <a:prstGeom prst="rect">
            <a:avLst/>
          </a:prstGeom>
          <a:solidFill>
            <a:srgbClr val="33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7"/>
          <p:cNvSpPr/>
          <p:nvPr/>
        </p:nvSpPr>
        <p:spPr>
          <a:xfrm>
            <a:off x="2666880" y="1143000"/>
            <a:ext cx="6476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-342360" lvl="0" marL="34308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WHY USE BLOCKCHAIN FOR IOT DEVICES?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17"/>
          <p:cNvSpPr/>
          <p:nvPr/>
        </p:nvSpPr>
        <p:spPr>
          <a:xfrm>
            <a:off x="0" y="1617840"/>
            <a:ext cx="7373880" cy="47235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u="sng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Possible Threats:</a:t>
            </a:r>
            <a:endParaRPr sz="1800" u="sng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 u="sng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1800"/>
              <a:buFont typeface="Trebuchet MS"/>
              <a:buAutoNum type="arabicParenR"/>
            </a:pPr>
            <a:r>
              <a:rPr lang="en-IN" sz="18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Camera: Home cameras can be exploited to invade privacy and also personal security.</a:t>
            </a:r>
            <a:endParaRPr sz="18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u="sng">
                <a:solidFill>
                  <a:schemeClr val="hlink"/>
                </a:solidFill>
                <a:latin typeface="Trebuchet MS"/>
                <a:ea typeface="Trebuchet MS"/>
                <a:cs typeface="Trebuchet MS"/>
                <a:sym typeface="Trebuchet MS"/>
                <a:hlinkClick r:id="rId3"/>
              </a:rPr>
              <a:t>https://www.nytimes.com/2019/12/15/us/Hacked-ring-home-security-cameras.html</a:t>
            </a:r>
            <a:endParaRPr sz="18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1800"/>
              <a:buFont typeface="Trebuchet MS"/>
              <a:buAutoNum type="arabicParenR"/>
            </a:pPr>
            <a:r>
              <a:rPr lang="en-IN" sz="18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HVAC: A Cyber criminal can adjust the temperatures to overheat the server rooms and corrupt data.</a:t>
            </a:r>
            <a:endParaRPr sz="18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u="sng">
                <a:solidFill>
                  <a:schemeClr val="hlink"/>
                </a:solidFill>
                <a:latin typeface="Trebuchet MS"/>
                <a:ea typeface="Trebuchet MS"/>
                <a:cs typeface="Trebuchet MS"/>
                <a:sym typeface="Trebuchet MS"/>
                <a:hlinkClick r:id="rId4"/>
              </a:rPr>
              <a:t>https://www.computerworld.com/article/2487452/target-attack-shows-danger-of-remotely-accessible-hvac-systems.html</a:t>
            </a:r>
            <a:endParaRPr sz="18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1800"/>
              <a:buFont typeface="Trebuchet MS"/>
              <a:buAutoNum type="arabicParenR"/>
            </a:pPr>
            <a:r>
              <a:rPr lang="en-IN" sz="18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Voice assistant: Personal data can be compromised in a client server architecture.</a:t>
            </a:r>
            <a:endParaRPr sz="18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u="sng">
                <a:solidFill>
                  <a:schemeClr val="hlink"/>
                </a:solidFill>
                <a:latin typeface="Trebuchet MS"/>
                <a:ea typeface="Trebuchet MS"/>
                <a:cs typeface="Trebuchet MS"/>
                <a:sym typeface="Trebuchet MS"/>
                <a:hlinkClick r:id="rId5"/>
              </a:rPr>
              <a:t>https://www.securitymagazine.com/articles/91220-asuswrt-and-amazon-alexa-products-compromised-in-data-breach</a:t>
            </a:r>
            <a:endParaRPr sz="18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/>
          <p:nvPr/>
        </p:nvSpPr>
        <p:spPr>
          <a:xfrm>
            <a:off x="1523880" y="1581120"/>
            <a:ext cx="7619400" cy="35700"/>
          </a:xfrm>
          <a:prstGeom prst="rect">
            <a:avLst/>
          </a:prstGeom>
          <a:solidFill>
            <a:srgbClr val="33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8"/>
          <p:cNvSpPr/>
          <p:nvPr/>
        </p:nvSpPr>
        <p:spPr>
          <a:xfrm>
            <a:off x="2666880" y="1143000"/>
            <a:ext cx="64764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-342360" lvl="0" marL="34308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N" sz="2400" u="none" cap="none" strike="noStrike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Design Approach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8"/>
          <p:cNvSpPr/>
          <p:nvPr/>
        </p:nvSpPr>
        <p:spPr>
          <a:xfrm>
            <a:off x="0" y="1617840"/>
            <a:ext cx="7374000" cy="472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	</a:t>
            </a:r>
            <a:r>
              <a:rPr lang="en-IN" sz="1800" u="sng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Design:</a:t>
            </a:r>
            <a:endParaRPr b="0" i="0" sz="1800" u="sng" cap="none" strike="noStrike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The blockchain used is Ethereum, it is an open source blockchain platform making it easier for developers hence suitable for this project.</a:t>
            </a:r>
            <a:endParaRPr sz="18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45720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Ethereum provides developers with Smart contracts.</a:t>
            </a:r>
            <a:endParaRPr sz="18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45720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45720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u="sng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Alternate design:</a:t>
            </a:r>
            <a:endParaRPr sz="1800" u="sng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S</a:t>
            </a:r>
            <a:r>
              <a:rPr lang="en-IN" sz="18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imulate a blockchain environment and deploy the project onto that.</a:t>
            </a:r>
            <a:endParaRPr sz="18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/>
          <p:nvPr/>
        </p:nvSpPr>
        <p:spPr>
          <a:xfrm>
            <a:off x="1523880" y="1581120"/>
            <a:ext cx="7619400" cy="36000"/>
          </a:xfrm>
          <a:prstGeom prst="rect">
            <a:avLst/>
          </a:prstGeom>
          <a:solidFill>
            <a:srgbClr val="33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9"/>
          <p:cNvSpPr/>
          <p:nvPr/>
        </p:nvSpPr>
        <p:spPr>
          <a:xfrm>
            <a:off x="1184400" y="1143000"/>
            <a:ext cx="7958880" cy="46116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-342360" lvl="0" marL="34308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N" sz="2400" u="none" cap="none" strike="noStrike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Design Constraints, Assumptions &amp; Dependencies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19"/>
          <p:cNvSpPr/>
          <p:nvPr/>
        </p:nvSpPr>
        <p:spPr>
          <a:xfrm>
            <a:off x="0" y="1617840"/>
            <a:ext cx="7373880" cy="47235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 u="sng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u="sng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Design Constraints:</a:t>
            </a:r>
            <a:endParaRPr sz="1800" u="sng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Not suitable for IoT devices with lesser computational power, as they are not capable of running CPU intensive tasks.</a:t>
            </a:r>
            <a:endParaRPr sz="18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45720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u="sng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Dependencies:</a:t>
            </a:r>
            <a:r>
              <a:rPr lang="en-IN" sz="18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	</a:t>
            </a:r>
            <a:endParaRPr sz="18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1800"/>
              <a:buFont typeface="Trebuchet MS"/>
              <a:buAutoNum type="arabicParenR"/>
            </a:pPr>
            <a:r>
              <a:rPr lang="en-IN" sz="1800" u="sng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Processing power and time</a:t>
            </a:r>
            <a:r>
              <a:rPr lang="en-IN" sz="18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: Not all the devices present in the IoT ecosystem can run encryption algorithms at guaranteed speeds.</a:t>
            </a:r>
            <a:endParaRPr sz="18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1800"/>
              <a:buFont typeface="Trebuchet MS"/>
              <a:buAutoNum type="arabicParenR"/>
            </a:pPr>
            <a:r>
              <a:rPr lang="en-IN" sz="1800" u="sng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Storage</a:t>
            </a:r>
            <a:r>
              <a:rPr lang="en-IN" sz="18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: Blockchains' ledger grows overtime, storing them is beyond the scope of devices like sensor with minimal storage.</a:t>
            </a:r>
            <a:endParaRPr sz="18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1800"/>
              <a:buFont typeface="Trebuchet MS"/>
              <a:buAutoNum type="arabicParenR"/>
            </a:pPr>
            <a:r>
              <a:rPr lang="en-IN" sz="1800" u="sng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Compliance</a:t>
            </a:r>
            <a:r>
              <a:rPr lang="en-IN" sz="18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: A completely new ecosystem without any prior solid work.</a:t>
            </a:r>
            <a:endParaRPr sz="18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1800"/>
              <a:buFont typeface="Trebuchet MS"/>
              <a:buAutoNum type="arabicParenR"/>
            </a:pPr>
            <a:r>
              <a:rPr lang="en-IN" sz="1800" u="sng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Legal implication</a:t>
            </a:r>
            <a:r>
              <a:rPr lang="en-IN" sz="18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: Data privacy legislation</a:t>
            </a:r>
            <a:endParaRPr sz="18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/>
          <p:nvPr/>
        </p:nvSpPr>
        <p:spPr>
          <a:xfrm>
            <a:off x="1523880" y="1581120"/>
            <a:ext cx="7619400" cy="36000"/>
          </a:xfrm>
          <a:prstGeom prst="rect">
            <a:avLst/>
          </a:prstGeom>
          <a:solidFill>
            <a:srgbClr val="33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20"/>
          <p:cNvSpPr/>
          <p:nvPr/>
        </p:nvSpPr>
        <p:spPr>
          <a:xfrm>
            <a:off x="1371600" y="1143000"/>
            <a:ext cx="77718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-342360" lvl="0" marL="34308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N" sz="2400" u="none" cap="none" strike="noStrike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Design Description/UI Design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20"/>
          <p:cNvSpPr/>
          <p:nvPr/>
        </p:nvSpPr>
        <p:spPr>
          <a:xfrm>
            <a:off x="516950" y="1981326"/>
            <a:ext cx="7005000" cy="426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The system can be logically divided into 3 subsystems:</a:t>
            </a:r>
            <a:endParaRPr sz="18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1800"/>
              <a:buFont typeface="Trebuchet MS"/>
              <a:buChar char="●"/>
            </a:pPr>
            <a:r>
              <a:rPr lang="en-IN" sz="18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User Interface</a:t>
            </a:r>
            <a:endParaRPr sz="18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1800"/>
              <a:buFont typeface="Trebuchet MS"/>
              <a:buChar char="●"/>
            </a:pPr>
            <a:r>
              <a:rPr lang="en-IN" sz="18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IOT</a:t>
            </a:r>
            <a:endParaRPr sz="18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ts val="1800"/>
              <a:buFont typeface="Trebuchet MS"/>
              <a:buChar char="●"/>
            </a:pPr>
            <a:r>
              <a:rPr lang="en-IN" sz="18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Blockchain platform</a:t>
            </a:r>
            <a:endParaRPr sz="18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The user interface facilitates interaction with the blockchain. It enables the users to submit transaction proposals to the blockchain network for services </a:t>
            </a:r>
            <a:r>
              <a:rPr lang="en-IN" sz="18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such as user enrollment, device registration, and task generation services provided by the blockchain network</a:t>
            </a:r>
            <a:endParaRPr sz="18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The IOT subsystem handles all the IOT devices in the system and ensure that the data generated by the IOT system is available on demand, through the user interface.</a:t>
            </a:r>
            <a:endParaRPr sz="18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The Blockchain platform manages and maintains the distributed ledger. It provides the security layer over the IOT system.</a:t>
            </a:r>
            <a:endParaRPr sz="1800">
              <a:solidFill>
                <a:srgbClr val="0033CC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/>
          <p:nvPr/>
        </p:nvSpPr>
        <p:spPr>
          <a:xfrm>
            <a:off x="1523880" y="1581120"/>
            <a:ext cx="7619400" cy="36000"/>
          </a:xfrm>
          <a:prstGeom prst="rect">
            <a:avLst/>
          </a:prstGeom>
          <a:solidFill>
            <a:srgbClr val="33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21"/>
          <p:cNvSpPr/>
          <p:nvPr/>
        </p:nvSpPr>
        <p:spPr>
          <a:xfrm>
            <a:off x="1371600" y="1143000"/>
            <a:ext cx="77718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-342360" lvl="0" marL="34308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System Workflow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8" name="Google Shape;11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650" y="1640350"/>
            <a:ext cx="6032625" cy="4594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2"/>
          <p:cNvSpPr/>
          <p:nvPr/>
        </p:nvSpPr>
        <p:spPr>
          <a:xfrm>
            <a:off x="1523880" y="1581120"/>
            <a:ext cx="7619400" cy="36000"/>
          </a:xfrm>
          <a:prstGeom prst="rect">
            <a:avLst/>
          </a:prstGeom>
          <a:solidFill>
            <a:srgbClr val="33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22"/>
          <p:cNvSpPr/>
          <p:nvPr/>
        </p:nvSpPr>
        <p:spPr>
          <a:xfrm>
            <a:off x="1371600" y="1143000"/>
            <a:ext cx="77718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-342360" lvl="0" marL="34308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N" sz="2400" u="none" cap="none" strike="noStrike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Design Description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22"/>
          <p:cNvSpPr/>
          <p:nvPr/>
        </p:nvSpPr>
        <p:spPr>
          <a:xfrm>
            <a:off x="516960" y="2133720"/>
            <a:ext cx="7005000" cy="373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22"/>
          <p:cNvSpPr/>
          <p:nvPr/>
        </p:nvSpPr>
        <p:spPr>
          <a:xfrm>
            <a:off x="1561350" y="2759475"/>
            <a:ext cx="1721400" cy="853800"/>
          </a:xfrm>
          <a:prstGeom prst="rect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/>
              <a:t>HVAC</a:t>
            </a:r>
            <a:endParaRPr b="1"/>
          </a:p>
        </p:txBody>
      </p:sp>
      <p:sp>
        <p:nvSpPr>
          <p:cNvPr id="127" name="Google Shape;127;p22"/>
          <p:cNvSpPr/>
          <p:nvPr/>
        </p:nvSpPr>
        <p:spPr>
          <a:xfrm>
            <a:off x="4396800" y="2759475"/>
            <a:ext cx="1721400" cy="853800"/>
          </a:xfrm>
          <a:prstGeom prst="rect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/>
              <a:t>CAMERAS</a:t>
            </a:r>
            <a:endParaRPr b="1"/>
          </a:p>
        </p:txBody>
      </p:sp>
      <p:sp>
        <p:nvSpPr>
          <p:cNvPr id="128" name="Google Shape;128;p22"/>
          <p:cNvSpPr/>
          <p:nvPr/>
        </p:nvSpPr>
        <p:spPr>
          <a:xfrm>
            <a:off x="1561350" y="4270525"/>
            <a:ext cx="1721400" cy="853800"/>
          </a:xfrm>
          <a:prstGeom prst="rect">
            <a:avLst/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/>
              <a:t>VOICE ASSISTANT</a:t>
            </a:r>
            <a:endParaRPr b="1"/>
          </a:p>
        </p:txBody>
      </p:sp>
      <p:sp>
        <p:nvSpPr>
          <p:cNvPr id="129" name="Google Shape;129;p22"/>
          <p:cNvSpPr/>
          <p:nvPr/>
        </p:nvSpPr>
        <p:spPr>
          <a:xfrm>
            <a:off x="4472875" y="4270525"/>
            <a:ext cx="1721400" cy="853800"/>
          </a:xfrm>
          <a:prstGeom prst="rect">
            <a:avLst/>
          </a:prstGeom>
          <a:solidFill>
            <a:srgbClr val="CC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/>
              <a:t>WEB BASED FRONTEND</a:t>
            </a:r>
            <a:endParaRPr b="1"/>
          </a:p>
        </p:txBody>
      </p:sp>
      <p:sp>
        <p:nvSpPr>
          <p:cNvPr id="130" name="Google Shape;130;p22"/>
          <p:cNvSpPr/>
          <p:nvPr/>
        </p:nvSpPr>
        <p:spPr>
          <a:xfrm>
            <a:off x="3336825" y="3179625"/>
            <a:ext cx="997800" cy="2493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22"/>
          <p:cNvSpPr/>
          <p:nvPr/>
        </p:nvSpPr>
        <p:spPr>
          <a:xfrm>
            <a:off x="3378913" y="4572775"/>
            <a:ext cx="997800" cy="2493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22"/>
          <p:cNvSpPr/>
          <p:nvPr/>
        </p:nvSpPr>
        <p:spPr>
          <a:xfrm flipH="1">
            <a:off x="2387925" y="3667550"/>
            <a:ext cx="257700" cy="545400"/>
          </a:xfrm>
          <a:prstGeom prst="up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22"/>
          <p:cNvSpPr/>
          <p:nvPr/>
        </p:nvSpPr>
        <p:spPr>
          <a:xfrm flipH="1">
            <a:off x="5128650" y="3669200"/>
            <a:ext cx="257700" cy="545400"/>
          </a:xfrm>
          <a:prstGeom prst="up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2"/>
          <p:cNvSpPr/>
          <p:nvPr/>
        </p:nvSpPr>
        <p:spPr>
          <a:xfrm rot="1624407">
            <a:off x="3336835" y="3876266"/>
            <a:ext cx="997952" cy="249286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22"/>
          <p:cNvSpPr/>
          <p:nvPr/>
        </p:nvSpPr>
        <p:spPr>
          <a:xfrm rot="-1694685">
            <a:off x="3388215" y="3876283"/>
            <a:ext cx="997805" cy="249248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